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738"/>
    <p:restoredTop sz="94220"/>
  </p:normalViewPr>
  <p:slideViewPr>
    <p:cSldViewPr showGuides="1">
      <p:cViewPr varScale="1">
        <p:scale>
          <a:sx n="83" d="100"/>
          <a:sy n="83" d="100"/>
        </p:scale>
        <p:origin x="296" y="184"/>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smtClean="0">
                <a:solidFill>
                  <a:schemeClr val="bg1"/>
                </a:solidFill>
                <a:latin typeface="Baiduan Number" pitchFamily="34" charset="0"/>
              </a:rPr>
              <a:t>28</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用例（</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a:t>
            </a:r>
            <a:r>
              <a:rPr lang="zh-CN" altLang="en-US" sz="2000" dirty="0">
                <a:solidFill>
                  <a:srgbClr val="FF0000"/>
                </a:solidFill>
                <a:latin typeface="方正兰亭黑简体" panose="02000000000000000000" pitchFamily="2" charset="-122"/>
              </a:rPr>
              <a:t>主要目的</a:t>
            </a:r>
            <a:r>
              <a:rPr lang="zh-CN" altLang="en-US" sz="2000" dirty="0">
                <a:solidFill>
                  <a:srgbClr val="3A7630"/>
                </a:solidFill>
                <a:latin typeface="方正兰亭黑简体" panose="02000000000000000000" pitchFamily="2" charset="-122"/>
              </a:rPr>
              <a:t>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402300" y="5658730"/>
            <a:ext cx="7584897"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a:t>
            </a:r>
            <a:r>
              <a:rPr lang="en-US" altLang="zh-CN" sz="2400" dirty="0" smtClean="0">
                <a:solidFill>
                  <a:schemeClr val="bg1"/>
                </a:solidFill>
              </a:rPr>
              <a:t>Modeling </a:t>
            </a:r>
            <a:r>
              <a:rPr lang="en-US" altLang="zh-CN" sz="2400" dirty="0">
                <a:solidFill>
                  <a:schemeClr val="bg1"/>
                </a:solidFill>
              </a:rPr>
              <a:t>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37644" y="3023315"/>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[6</a:t>
            </a:r>
            <a:r>
              <a:rPr lang="en-US" altLang="zh-CN" sz="1400" dirty="0">
                <a:solidFill>
                  <a:schemeClr val="bg1"/>
                </a:solidFill>
                <a:latin typeface="Calibri Light" panose="020F0302020204030204" pitchFamily="34" charset="0"/>
              </a:rPr>
              <a:t>]</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56045" y="766438"/>
            <a:ext cx="7631894" cy="310854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审核与监督 </a:t>
            </a:r>
            <a:r>
              <a:rPr lang="en-US" altLang="zh-CN" dirty="0" smtClean="0">
                <a:solidFill>
                  <a:schemeClr val="bg1"/>
                </a:solidFill>
                <a:latin typeface="Haettenschweiler" panose="020B0706040902060204" pitchFamily="34" charset="0"/>
              </a:rPr>
              <a:t>93</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陈帆：提出建议，监督。想提问问题。 </a:t>
            </a:r>
            <a:r>
              <a:rPr lang="en-US" altLang="zh-CN" dirty="0" smtClean="0">
                <a:solidFill>
                  <a:schemeClr val="bg1"/>
                </a:solidFill>
                <a:latin typeface="Haettenschweiler" panose="020B0706040902060204" pitchFamily="34" charset="0"/>
              </a:rPr>
              <a:t>91</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a:solidFill>
                  <a:schemeClr val="bg1"/>
                </a:solidFill>
                <a:latin typeface="Haettenschweiler" panose="020B0706040902060204" pitchFamily="34" charset="0"/>
              </a:rPr>
              <a:t>：想提问</a:t>
            </a:r>
            <a:r>
              <a:rPr lang="zh-CN" altLang="en-US" dirty="0" smtClean="0">
                <a:solidFill>
                  <a:schemeClr val="bg1"/>
                </a:solidFill>
                <a:latin typeface="Haettenschweiler" panose="020B0706040902060204" pitchFamily="34" charset="0"/>
              </a:rPr>
              <a:t>问题。画构件图，对象图，顺序图，类图。</a:t>
            </a:r>
            <a:r>
              <a:rPr lang="en-US" altLang="zh-CN" dirty="0" smtClean="0">
                <a:solidFill>
                  <a:schemeClr val="bg1"/>
                </a:solidFill>
                <a:latin typeface="Haettenschweiler" panose="020B0706040902060204" pitchFamily="34" charset="0"/>
              </a:rPr>
              <a:t>94</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林翼力：选取</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模版。画用例图，提供用例 </a:t>
            </a:r>
            <a:r>
              <a:rPr lang="en-US" altLang="zh-CN" dirty="0" smtClean="0">
                <a:solidFill>
                  <a:schemeClr val="bg1"/>
                </a:solidFill>
                <a:latin typeface="Haettenschweiler" panose="020B0706040902060204" pitchFamily="34" charset="0"/>
              </a:rPr>
              <a:t>92</a:t>
            </a:r>
          </a:p>
          <a:p>
            <a:pPr marL="0" lvl="0" indent="0">
              <a:lnSpc>
                <a:spcPct val="100000"/>
              </a:lnSpc>
              <a:spcBef>
                <a:spcPct val="0"/>
              </a:spcBef>
              <a:buNone/>
            </a:pPr>
            <a:r>
              <a:rPr lang="zh-CN" altLang="en-US" dirty="0">
                <a:solidFill>
                  <a:schemeClr val="bg1"/>
                </a:solidFill>
                <a:latin typeface="Haettenschweiler" panose="020B0706040902060204" pitchFamily="34" charset="0"/>
              </a:rPr>
              <a:t>刘浥：想提问问题</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，画部署图，状态图，协作图。 </a:t>
            </a:r>
            <a:r>
              <a:rPr lang="en-US" altLang="zh-CN" dirty="0" smtClean="0">
                <a:solidFill>
                  <a:schemeClr val="bg1"/>
                </a:solidFill>
                <a:latin typeface="Haettenschweiler" panose="020B0706040902060204" pitchFamily="34" charset="0"/>
              </a:rPr>
              <a:t>95</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a:t>
            </a:r>
            <a:r>
              <a:rPr lang="zh-CN" altLang="en-US" b="1" dirty="0" smtClean="0">
                <a:solidFill>
                  <a:schemeClr val="bg1"/>
                </a:solidFill>
              </a:rPr>
              <a:t>建模（</a:t>
            </a:r>
            <a:r>
              <a:rPr lang="en-US" altLang="zh-CN" dirty="0">
                <a:solidFill>
                  <a:schemeClr val="bg1"/>
                </a:solidFill>
              </a:rPr>
              <a:t>VISUAL MODELING</a:t>
            </a:r>
            <a:r>
              <a:rPr lang="zh-CN" altLang="en-US" b="1" dirty="0" smtClean="0">
                <a:solidFill>
                  <a:schemeClr val="bg1"/>
                </a:solidFill>
              </a:rPr>
              <a:t>）的</a:t>
            </a:r>
            <a:r>
              <a:rPr lang="zh-CN" altLang="en-US" b="1" dirty="0">
                <a:solidFill>
                  <a:schemeClr val="bg1"/>
                </a:solidFill>
              </a:rPr>
              <a:t>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835237" y="3789363"/>
            <a:ext cx="2240434"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种，这里暂不讨论</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716</TotalTime>
  <Words>1944</Words>
  <Application>Microsoft Macintosh PowerPoint</Application>
  <PresentationFormat>宽屏</PresentationFormat>
  <Paragraphs>336</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315</cp:revision>
  <dcterms:created xsi:type="dcterms:W3CDTF">2015-02-21T08:21:00Z</dcterms:created>
  <dcterms:modified xsi:type="dcterms:W3CDTF">2018-12-28T10:42:23Z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